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6"/>
  </p:notesMasterIdLst>
  <p:handoutMasterIdLst>
    <p:handoutMasterId r:id="rId17"/>
  </p:handoutMasterIdLst>
  <p:sldIdLst>
    <p:sldId id="282" r:id="rId5"/>
    <p:sldId id="371" r:id="rId6"/>
    <p:sldId id="372" r:id="rId7"/>
    <p:sldId id="373" r:id="rId8"/>
    <p:sldId id="375" r:id="rId9"/>
    <p:sldId id="374" r:id="rId10"/>
    <p:sldId id="376" r:id="rId11"/>
    <p:sldId id="377" r:id="rId12"/>
    <p:sldId id="354" r:id="rId13"/>
    <p:sldId id="361" r:id="rId14"/>
    <p:sldId id="296" r:id="rId15"/>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3" autoAdjust="0"/>
    <p:restoredTop sz="94631" autoAdjust="0"/>
  </p:normalViewPr>
  <p:slideViewPr>
    <p:cSldViewPr snapToGrid="0">
      <p:cViewPr varScale="1">
        <p:scale>
          <a:sx n="111" d="100"/>
          <a:sy n="111" d="100"/>
        </p:scale>
        <p:origin x="928"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5016-8E69-002C-C1E1-060CC47745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FD407E4-CBC8-0759-51F8-D3FED32E187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F54ED01-723B-C8D4-D56F-D7FA869B651D}"/>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6AC30096-87F3-A065-9669-087DBD4071F3}"/>
              </a:ext>
            </a:extLst>
          </p:cNvPr>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52521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30149-5302-198A-D24F-BE7C0AE9F9C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465C8131-FEB9-EAEE-1A63-1A11900C453D}"/>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CB74306E-385E-AD96-4984-E43C66ACB814}"/>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57EA86C8-8C1D-F963-5A3F-B7F81747DD6C}"/>
              </a:ext>
            </a:extLst>
          </p:cNvPr>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84236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11</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15 -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0" y="1167065"/>
            <a:ext cx="11566258" cy="4226738"/>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мақсаты</a:t>
            </a:r>
            <a:r>
              <a:rPr lang="ru-RU" sz="1600" b="1" dirty="0">
                <a:solidFill>
                  <a:schemeClr val="tx1"/>
                </a:solidFill>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ауылшаруашылық</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техникасын</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жөндеу</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және</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диагностикалаудың</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технологиялық</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процестерін</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автоматтандырумен</a:t>
            </a:r>
            <a:r>
              <a:rPr lang="ru-RU" sz="1600" b="0" i="0" dirty="0">
                <a:solidFill>
                  <a:schemeClr val="tx1"/>
                </a:solidFill>
                <a:effectLst/>
                <a:latin typeface="Calibri" panose="020F0502020204030204" pitchFamily="34" charset="0"/>
                <a:cs typeface="Calibri" panose="020F0502020204030204" pitchFamily="34" charset="0"/>
              </a:rPr>
              <a:t> </a:t>
            </a:r>
            <a:r>
              <a:rPr lang="ru-RU" sz="1600" b="0" i="0" dirty="0" err="1">
                <a:solidFill>
                  <a:schemeClr val="tx1"/>
                </a:solidFill>
                <a:effectLst/>
                <a:latin typeface="Calibri" panose="020F0502020204030204" pitchFamily="34" charset="0"/>
                <a:cs typeface="Calibri" panose="020F0502020204030204" pitchFamily="34" charset="0"/>
              </a:rPr>
              <a:t>танысу</a:t>
            </a:r>
            <a:r>
              <a:rPr lang="ru-RU" sz="1600" b="0" i="0" dirty="0">
                <a:solidFill>
                  <a:schemeClr val="tx1"/>
                </a:solidFill>
                <a:effectLst/>
                <a:latin typeface="Calibri" panose="020F0502020204030204" pitchFamily="34" charset="0"/>
                <a:cs typeface="Calibri" panose="020F0502020204030204" pitchFamily="34" charset="0"/>
              </a:rPr>
              <a:t>. </a:t>
            </a:r>
          </a:p>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Дәріс</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мазмұны</a:t>
            </a:r>
            <a:r>
              <a:rPr lang="ru-RU" sz="1600" b="1"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жуу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тазалаудың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технологиялық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процестерін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оқу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машиналар</a:t>
            </a:r>
            <a:r>
              <a:rPr lang="ru-RU" sz="1600" dirty="0">
                <a:solidFill>
                  <a:schemeClr val="tx1"/>
                </a:solidFill>
                <a:latin typeface="Calibri" panose="020F0502020204030204" pitchFamily="34" charset="0"/>
                <a:cs typeface="Calibri" panose="020F0502020204030204" pitchFamily="34" charset="0"/>
              </a:rPr>
              <a:t> мен </a:t>
            </a:r>
            <a:r>
              <a:rPr lang="ru-RU" sz="1600" dirty="0" err="1">
                <a:solidFill>
                  <a:schemeClr val="tx1"/>
                </a:solidFill>
                <a:latin typeface="Calibri" panose="020F0502020204030204" pitchFamily="34" charset="0"/>
                <a:cs typeface="Calibri" panose="020F0502020204030204" pitchFamily="34" charset="0"/>
              </a:rPr>
              <a:t>агрегаттарды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диагностикалау</a:t>
            </a:r>
            <a:r>
              <a:rPr lang="ru-RU" sz="1600" dirty="0">
                <a:solidFill>
                  <a:schemeClr val="tx1"/>
                </a:solidFill>
                <a:latin typeface="Calibri" panose="020F0502020204030204" pitchFamily="34" charset="0"/>
                <a:cs typeface="Calibri" panose="020F0502020204030204" pitchFamily="34" charset="0"/>
              </a:rPr>
              <a:t>.</a:t>
            </a:r>
            <a:endParaRPr lang="ru-RU" sz="1600" b="1" dirty="0">
              <a:solidFill>
                <a:schemeClr val="tx1"/>
              </a:solidFill>
              <a:latin typeface="Calibri" panose="020F0502020204030204" pitchFamily="34" charset="0"/>
              <a:cs typeface="Calibri" panose="020F0502020204030204" pitchFamily="34" charset="0"/>
            </a:endParaRPr>
          </a:p>
          <a:p>
            <a:pPr algn="just"/>
            <a:r>
              <a:rPr lang="en-US" sz="1600" b="1"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15.1 </a:t>
            </a:r>
            <a:r>
              <a:rPr lang="ru-RU" sz="1600" b="1" dirty="0" err="1">
                <a:solidFill>
                  <a:schemeClr val="tx1"/>
                </a:solidFill>
                <a:latin typeface="Calibri" panose="020F0502020204030204" pitchFamily="34" charset="0"/>
                <a:cs typeface="Calibri" panose="020F0502020204030204" pitchFamily="34" charset="0"/>
              </a:rPr>
              <a:t>Машиналар</a:t>
            </a:r>
            <a:r>
              <a:rPr lang="ru-RU" sz="1600" b="1" dirty="0">
                <a:solidFill>
                  <a:schemeClr val="tx1"/>
                </a:solidFill>
                <a:latin typeface="Calibri" panose="020F0502020204030204" pitchFamily="34" charset="0"/>
                <a:cs typeface="Calibri" panose="020F0502020204030204" pitchFamily="34" charset="0"/>
              </a:rPr>
              <a:t> мен </a:t>
            </a:r>
            <a:r>
              <a:rPr lang="ru-RU" sz="1600" b="1" dirty="0" err="1">
                <a:solidFill>
                  <a:schemeClr val="tx1"/>
                </a:solidFill>
                <a:latin typeface="Calibri" panose="020F0502020204030204" pitchFamily="34" charset="0"/>
                <a:cs typeface="Calibri" panose="020F0502020204030204" pitchFamily="34" charset="0"/>
              </a:rPr>
              <a:t>агрегаттарды</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жуу</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және</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тазалаудың</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технологиялық</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процестерін</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автоматтандыру</a:t>
            </a:r>
            <a:endParaRPr lang="ru-RU" sz="1600" b="1" dirty="0">
              <a:solidFill>
                <a:schemeClr val="tx1"/>
              </a:solidFill>
              <a:latin typeface="Calibri" panose="020F0502020204030204" pitchFamily="34" charset="0"/>
              <a:cs typeface="Calibri" panose="020F0502020204030204" pitchFamily="34" charset="0"/>
            </a:endParaRPr>
          </a:p>
          <a:p>
            <a:pPr algn="just"/>
            <a:endParaRPr lang="ru-RU" sz="1600" b="1"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Ауыл</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шаруашылығы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техникасы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әртүрлі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климаттық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жағдайларда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жұмыс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істейді</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Олардың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пайда</a:t>
            </a:r>
            <a:r>
              <a:rPr lang="ru-RU" sz="1600" dirty="0">
                <a:solidFill>
                  <a:schemeClr val="tx1"/>
                </a:solidFill>
                <a:latin typeface="Calibri" panose="020F0502020204030204" pitchFamily="34" charset="0"/>
                <a:cs typeface="Calibri" panose="020F0502020204030204" pitchFamily="34" charset="0"/>
              </a:rPr>
              <a:t> болу </a:t>
            </a:r>
            <a:r>
              <a:rPr lang="ru-RU" sz="1600" dirty="0" err="1">
                <a:solidFill>
                  <a:schemeClr val="tx1"/>
                </a:solidFill>
                <a:latin typeface="Calibri" panose="020F0502020204030204" pitchFamily="34" charset="0"/>
                <a:cs typeface="Calibri" panose="020F0502020204030204" pitchFamily="34" charset="0"/>
              </a:rPr>
              <a:t>сипатына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қарай</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өндірістік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өндірістік</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ластанулар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бөлінеді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Химиялық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құрамына</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қарай</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синтетикалық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қышқылды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жуғыш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заттар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органикалық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еріткіштер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еріткіш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эмульгаторлар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болып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бөлінеді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Жуғыш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заттың</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физикалық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химиялық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принциптеріне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сүйене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отырып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барлық</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тазалау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әдістері</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оларды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жүзеге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асыратын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кір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жуғыш</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машиналар</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ағынды</a:t>
            </a:r>
            <a:r>
              <a:rPr lang="ru-RU" sz="1600" dirty="0">
                <a:solidFill>
                  <a:schemeClr val="tx1"/>
                </a:solidFill>
                <a:latin typeface="Calibri" panose="020F0502020204030204" pitchFamily="34" charset="0"/>
                <a:cs typeface="Calibri" panose="020F0502020204030204" pitchFamily="34" charset="0"/>
              </a:rPr>
              <a:t>, су </a:t>
            </a:r>
            <a:r>
              <a:rPr lang="ru-RU" sz="1600" dirty="0" err="1">
                <a:solidFill>
                  <a:schemeClr val="tx1"/>
                </a:solidFill>
                <a:latin typeface="Calibri" panose="020F0502020204030204" pitchFamily="34" charset="0"/>
                <a:cs typeface="Calibri" panose="020F0502020204030204" pitchFamily="34" charset="0"/>
              </a:rPr>
              <a:t>асты</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және</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аралас</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болып</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бөлінеді</a:t>
            </a:r>
            <a:r>
              <a:rPr lang="ru-RU" sz="1600" dirty="0">
                <a:solidFill>
                  <a:schemeClr val="tx1"/>
                </a:solidFill>
                <a:latin typeface="Calibri" panose="020F0502020204030204" pitchFamily="34" charset="0"/>
                <a:cs typeface="Calibri" panose="020F0502020204030204" pitchFamily="34" charset="0"/>
              </a:rPr>
              <a:t>.</a:t>
            </a:r>
          </a:p>
          <a:p>
            <a:pPr algn="just"/>
            <a:endParaRPr lang="ru-RU" sz="1600" dirty="0">
              <a:solidFill>
                <a:schemeClr val="tx1"/>
              </a:solidFill>
              <a:latin typeface="Calibri" panose="020F0502020204030204" pitchFamily="34" charset="0"/>
              <a:cs typeface="Calibri" panose="020F0502020204030204" pitchFamily="34" charset="0"/>
            </a:endParaRPr>
          </a:p>
          <a:p>
            <a:pPr algn="just"/>
            <a:r>
              <a:rPr lang="ru-RU" sz="1600" dirty="0" err="1">
                <a:solidFill>
                  <a:schemeClr val="tx1"/>
                </a:solidFill>
                <a:latin typeface="Calibri" panose="020F0502020204030204" pitchFamily="34" charset="0"/>
                <a:cs typeface="Calibri" panose="020F0502020204030204" pitchFamily="34" charset="0"/>
              </a:rPr>
              <a:t>Жуу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процесін</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автоматтандыру</a:t>
            </a:r>
            <a:r>
              <a:rPr lang="ru-RU" sz="1600" dirty="0">
                <a:solidFill>
                  <a:schemeClr val="tx1"/>
                </a:solidFill>
                <a:latin typeface="Calibri" panose="020F0502020204030204" pitchFamily="34" charset="0"/>
                <a:cs typeface="Calibri" panose="020F0502020204030204" pitchFamily="34" charset="0"/>
              </a:rPr>
              <a:t> </a:t>
            </a:r>
            <a:r>
              <a:rPr lang="ru-RU" sz="1600" dirty="0" err="1">
                <a:solidFill>
                  <a:schemeClr val="tx1"/>
                </a:solidFill>
                <a:latin typeface="Calibri" panose="020F0502020204030204" pitchFamily="34" charset="0"/>
                <a:cs typeface="Calibri" panose="020F0502020204030204" pitchFamily="34" charset="0"/>
              </a:rPr>
              <a:t>схемасы</a:t>
            </a:r>
            <a:r>
              <a:rPr lang="ru-RU" sz="1600" dirty="0">
                <a:solidFill>
                  <a:schemeClr val="tx1"/>
                </a:solidFill>
                <a:latin typeface="Calibri" panose="020F0502020204030204" pitchFamily="34" charset="0"/>
                <a:cs typeface="Calibri" panose="020F0502020204030204" pitchFamily="34" charset="0"/>
              </a:rPr>
              <a:t> 15.1, 15.2-суреттерде </a:t>
            </a:r>
            <a:r>
              <a:rPr lang="ru-RU" sz="1600" dirty="0" err="1">
                <a:solidFill>
                  <a:schemeClr val="tx1"/>
                </a:solidFill>
                <a:latin typeface="Calibri" panose="020F0502020204030204" pitchFamily="34" charset="0"/>
                <a:cs typeface="Calibri" panose="020F0502020204030204" pitchFamily="34" charset="0"/>
              </a:rPr>
              <a:t>көрсетілген</a:t>
            </a:r>
            <a:r>
              <a:rPr lang="ru-RU" sz="1600" dirty="0">
                <a:solidFill>
                  <a:schemeClr val="tx1"/>
                </a:solidFill>
                <a:latin typeface="Calibri" panose="020F0502020204030204" pitchFamily="34" charset="0"/>
                <a:cs typeface="Calibri" panose="020F0502020204030204" pitchFamily="34" charset="0"/>
              </a:rPr>
              <a:t>.</a:t>
            </a: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680128" y="-91093"/>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15 ЛЕКЦИЯ - </a:t>
            </a:r>
            <a:r>
              <a:rPr lang="ru-RU" sz="2800" b="1" dirty="0" err="1">
                <a:solidFill>
                  <a:srgbClr val="002060"/>
                </a:solidFill>
                <a:latin typeface="Calibri" panose="020F0502020204030204" pitchFamily="34" charset="0"/>
                <a:cs typeface="Calibri" panose="020F0502020204030204" pitchFamily="34" charset="0"/>
              </a:rPr>
              <a:t>Ауыл</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шаруашылығы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машиналарын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жөндеу</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және</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диагностикалаудың</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технологиялық</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процестерін</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endParaRPr lang="ru-RU" sz="31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pic>
        <p:nvPicPr>
          <p:cNvPr id="5" name="Рисунок 4">
            <a:extLst>
              <a:ext uri="{FF2B5EF4-FFF2-40B4-BE49-F238E27FC236}">
                <a16:creationId xmlns:a16="http://schemas.microsoft.com/office/drawing/2014/main" id="{DF3239CB-C112-250A-5427-973CB777FB0E}"/>
              </a:ext>
            </a:extLst>
          </p:cNvPr>
          <p:cNvPicPr>
            <a:picLocks noChangeAspect="1"/>
          </p:cNvPicPr>
          <p:nvPr/>
        </p:nvPicPr>
        <p:blipFill>
          <a:blip r:embed="rId3"/>
          <a:stretch>
            <a:fillRect/>
          </a:stretch>
        </p:blipFill>
        <p:spPr>
          <a:xfrm>
            <a:off x="2209800" y="497712"/>
            <a:ext cx="7772400" cy="4983002"/>
          </a:xfrm>
          <a:prstGeom prst="rect">
            <a:avLst/>
          </a:prstGeom>
        </p:spPr>
      </p:pic>
      <p:sp>
        <p:nvSpPr>
          <p:cNvPr id="8" name="TextBox 7">
            <a:extLst>
              <a:ext uri="{FF2B5EF4-FFF2-40B4-BE49-F238E27FC236}">
                <a16:creationId xmlns:a16="http://schemas.microsoft.com/office/drawing/2014/main" id="{55C17FAC-5FCF-17C9-7165-58F4E343E2CA}"/>
              </a:ext>
            </a:extLst>
          </p:cNvPr>
          <p:cNvSpPr txBox="1"/>
          <p:nvPr/>
        </p:nvSpPr>
        <p:spPr>
          <a:xfrm>
            <a:off x="3272742" y="5787871"/>
            <a:ext cx="6105644" cy="369332"/>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15.1 сурет – Кір жуғыш машинаны автоматтандыру схемасы</a:t>
            </a: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pic>
        <p:nvPicPr>
          <p:cNvPr id="7" name="Рисунок 6">
            <a:extLst>
              <a:ext uri="{FF2B5EF4-FFF2-40B4-BE49-F238E27FC236}">
                <a16:creationId xmlns:a16="http://schemas.microsoft.com/office/drawing/2014/main" id="{A39A4186-C5F4-79A9-7518-9A0D1CE97463}"/>
              </a:ext>
            </a:extLst>
          </p:cNvPr>
          <p:cNvPicPr>
            <a:picLocks noChangeAspect="1"/>
          </p:cNvPicPr>
          <p:nvPr/>
        </p:nvPicPr>
        <p:blipFill>
          <a:blip r:embed="rId3"/>
          <a:stretch>
            <a:fillRect/>
          </a:stretch>
        </p:blipFill>
        <p:spPr>
          <a:xfrm>
            <a:off x="1962847" y="798654"/>
            <a:ext cx="9195148" cy="5393802"/>
          </a:xfrm>
          <a:prstGeom prst="rect">
            <a:avLst/>
          </a:prstGeom>
        </p:spPr>
      </p:pic>
      <p:sp>
        <p:nvSpPr>
          <p:cNvPr id="10" name="TextBox 9">
            <a:extLst>
              <a:ext uri="{FF2B5EF4-FFF2-40B4-BE49-F238E27FC236}">
                <a16:creationId xmlns:a16="http://schemas.microsoft.com/office/drawing/2014/main" id="{17A6F339-1F11-F9FE-AFCB-4DEAC9D4D295}"/>
              </a:ext>
            </a:extLst>
          </p:cNvPr>
          <p:cNvSpPr txBox="1"/>
          <p:nvPr/>
        </p:nvSpPr>
        <p:spPr>
          <a:xfrm>
            <a:off x="3284316" y="6177521"/>
            <a:ext cx="6105644"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15.2 сурет – Жуу басқару құрылғысының схемалық сұлбасы</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5" name="TextBox 4">
            <a:extLst>
              <a:ext uri="{FF2B5EF4-FFF2-40B4-BE49-F238E27FC236}">
                <a16:creationId xmlns:a16="http://schemas.microsoft.com/office/drawing/2014/main" id="{407CA73C-3231-616E-9539-8E31AA633D03}"/>
              </a:ext>
            </a:extLst>
          </p:cNvPr>
          <p:cNvSpPr txBox="1"/>
          <p:nvPr/>
        </p:nvSpPr>
        <p:spPr>
          <a:xfrm>
            <a:off x="198278" y="-11936"/>
            <a:ext cx="11639616" cy="2862322"/>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15.2 Ауыл шаруашылығы техникасының диагностикасы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Диагностика дегеніміз – объектінің жай-күйін анықтау, ақаулардың, бұзушылықтардың, зақымдалулардың және т.б. орын алудың түрі мен себептерін көрсетеді.Диагностика үш негізгі кезеңге бөлінеді: объектінің техникалық жағдайы туралы ақпарат алу; алынған ақпаратты өңдеу және талдау; диагноз қою және шешім қабылдау.</a:t>
            </a:r>
          </a:p>
          <a:p>
            <a:pPr algn="just"/>
            <a:r>
              <a:rPr lang="ru-KZ" dirty="0">
                <a:latin typeface="Calibri" panose="020F0502020204030204" pitchFamily="34" charset="0"/>
                <a:cs typeface="Calibri" panose="020F0502020204030204" pitchFamily="34" charset="0"/>
              </a:rPr>
              <a:t>	Автоматты диагностикамен оператордың функциялары сынақтың басында жүйені қосуға және диагностиканың соңында оны өшіруге дейін азаяды. Автоматты диагностикалық жүйелерде электронды құрылғылар жиынтығымен виброакустикалық және спектрофотометриялық бақылау әдістері қолданылады.</a:t>
            </a:r>
          </a:p>
          <a:p>
            <a:pPr algn="just"/>
            <a:r>
              <a:rPr lang="ru-KZ" dirty="0">
                <a:latin typeface="Calibri" panose="020F0502020204030204" pitchFamily="34" charset="0"/>
                <a:cs typeface="Calibri" panose="020F0502020204030204" pitchFamily="34" charset="0"/>
              </a:rPr>
              <a:t>	Виброакустикалық диагностикалық әдістер акустикалық сигналдардың амплитудасын (шу және діріл) жазуға және олардың өзгерістерінің сипатын бағалауға мүмкіндік береді.</a:t>
            </a:r>
          </a:p>
        </p:txBody>
      </p:sp>
      <p:pic>
        <p:nvPicPr>
          <p:cNvPr id="7" name="Рисунок 6">
            <a:extLst>
              <a:ext uri="{FF2B5EF4-FFF2-40B4-BE49-F238E27FC236}">
                <a16:creationId xmlns:a16="http://schemas.microsoft.com/office/drawing/2014/main" id="{737523FB-A221-7AD0-BF28-B711D502EE6A}"/>
              </a:ext>
            </a:extLst>
          </p:cNvPr>
          <p:cNvPicPr>
            <a:picLocks noChangeAspect="1"/>
          </p:cNvPicPr>
          <p:nvPr/>
        </p:nvPicPr>
        <p:blipFill>
          <a:blip r:embed="rId3"/>
          <a:stretch>
            <a:fillRect/>
          </a:stretch>
        </p:blipFill>
        <p:spPr>
          <a:xfrm>
            <a:off x="2422539" y="2719695"/>
            <a:ext cx="7480300" cy="1460500"/>
          </a:xfrm>
          <a:prstGeom prst="rect">
            <a:avLst/>
          </a:prstGeom>
        </p:spPr>
      </p:pic>
      <p:sp>
        <p:nvSpPr>
          <p:cNvPr id="9" name="TextBox 8">
            <a:extLst>
              <a:ext uri="{FF2B5EF4-FFF2-40B4-BE49-F238E27FC236}">
                <a16:creationId xmlns:a16="http://schemas.microsoft.com/office/drawing/2014/main" id="{CA70D4AF-7D04-ED63-1C59-699155E1E8F7}"/>
              </a:ext>
            </a:extLst>
          </p:cNvPr>
          <p:cNvSpPr txBox="1"/>
          <p:nvPr/>
        </p:nvSpPr>
        <p:spPr>
          <a:xfrm>
            <a:off x="2422539" y="4007615"/>
            <a:ext cx="7769506" cy="646331"/>
          </a:xfrm>
          <a:prstGeom prst="rect">
            <a:avLst/>
          </a:prstGeom>
          <a:noFill/>
        </p:spPr>
        <p:txBody>
          <a:bodyPr wrap="square">
            <a:spAutoFit/>
          </a:bodyPr>
          <a:lstStyle/>
          <a:p>
            <a:pPr algn="ctr"/>
            <a:r>
              <a:rPr lang="ru-KZ" dirty="0">
                <a:latin typeface="Calibri" panose="020F0502020204030204" pitchFamily="34" charset="0"/>
                <a:cs typeface="Calibri" panose="020F0502020204030204" pitchFamily="34" charset="0"/>
              </a:rPr>
              <a:t>15.3 сурет – Акустикалық диагностикалық жүйенің функционалдық диаграммасы</a:t>
            </a:r>
          </a:p>
        </p:txBody>
      </p:sp>
      <p:sp>
        <p:nvSpPr>
          <p:cNvPr id="11" name="TextBox 10">
            <a:extLst>
              <a:ext uri="{FF2B5EF4-FFF2-40B4-BE49-F238E27FC236}">
                <a16:creationId xmlns:a16="http://schemas.microsoft.com/office/drawing/2014/main" id="{802AFAB1-40E2-9E83-46DD-833B8682899F}"/>
              </a:ext>
            </a:extLst>
          </p:cNvPr>
          <p:cNvSpPr txBox="1"/>
          <p:nvPr/>
        </p:nvSpPr>
        <p:spPr>
          <a:xfrm>
            <a:off x="40007" y="4681857"/>
            <a:ext cx="11939675" cy="2031325"/>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Ол үшін OД диагностикасы қондырғысында (15.3 сурет) акустикалық діріл сенсоры РП (бастапқы түрлендіргіш) орнатылған, одан электр сигналы У күшейткішіне, содан кейін А анализаторына беріледі. анализатор, акустикалық тербелістердің құрамдас бөліктері (гармоникасы) және айнымалы кернеу түрінде олар К квадраторға, содан кейін интегратор I мен өлшеу құрылғысына IP беріледі.</a:t>
            </a:r>
          </a:p>
          <a:p>
            <a:pPr algn="just"/>
            <a:r>
              <a:rPr lang="ru-KZ" dirty="0">
                <a:latin typeface="Calibri" panose="020F0502020204030204" pitchFamily="34" charset="0"/>
                <a:cs typeface="Calibri" panose="020F0502020204030204" pitchFamily="34" charset="0"/>
              </a:rPr>
              <a:t>	Спектрофотометриялық диагностикалық әдіс мұнай үлгісін электр доғасында жағу кезіндегі сәулелену спектрлерін өлшеу арқылы мұнай үлгісіндегі тозу өнімдерінің құрамын анықтауға негізделген. Спектрлер суретке түсіріліп, содан кейін арнайы спектрограммалар немесе компьютер көмегімен дешифрланады.</a:t>
            </a:r>
          </a:p>
        </p:txBody>
      </p:sp>
    </p:spTree>
    <p:extLst>
      <p:ext uri="{BB962C8B-B14F-4D97-AF65-F5344CB8AC3E}">
        <p14:creationId xmlns:p14="http://schemas.microsoft.com/office/powerpoint/2010/main" val="187916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4" name="TextBox 3">
            <a:extLst>
              <a:ext uri="{FF2B5EF4-FFF2-40B4-BE49-F238E27FC236}">
                <a16:creationId xmlns:a16="http://schemas.microsoft.com/office/drawing/2014/main" id="{52282F5E-E7A7-AC8A-8DF1-DBD7DA4E4EE8}"/>
              </a:ext>
            </a:extLst>
          </p:cNvPr>
          <p:cNvSpPr txBox="1"/>
          <p:nvPr/>
        </p:nvSpPr>
        <p:spPr>
          <a:xfrm>
            <a:off x="193876" y="157348"/>
            <a:ext cx="11797496" cy="2585323"/>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a:t>
            </a:r>
            <a:r>
              <a:rPr lang="ru-KZ" b="1" dirty="0">
                <a:latin typeface="Calibri" panose="020F0502020204030204" pitchFamily="34" charset="0"/>
                <a:cs typeface="Calibri" panose="020F0502020204030204" pitchFamily="34" charset="0"/>
              </a:rPr>
              <a:t>15.3 Бөлшектерді қалпына келтіру процестерін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Ауылшаруашылық техникасының тозған бөліктерін гальваникалық әдіспен қалпына келтіру технологиясы металл тұздарының немесе қышқылдардың судағы ерітінділерін электролиздеу (хромдау) арқылы металдарды тұндыруға негізделген.</a:t>
            </a:r>
          </a:p>
          <a:p>
            <a:pPr algn="just"/>
            <a:r>
              <a:rPr lang="ru-KZ" dirty="0">
                <a:latin typeface="Calibri" panose="020F0502020204030204" pitchFamily="34" charset="0"/>
                <a:cs typeface="Calibri" panose="020F0502020204030204" pitchFamily="34" charset="0"/>
              </a:rPr>
              <a:t>	Бөлшекке (катодқа) қуат көзінің теріс потенциалы қолданылады. Анод ретінде бөлшекке жағу керек металл пластина немесе қорғасын (хромдау үшін) сияқты ерімейтін металдан жасалған пластиналар қолданылады. Қуат көзінің оң потенциалы пластиналарға қосылған.</a:t>
            </a:r>
          </a:p>
          <a:p>
            <a:pPr algn="just"/>
            <a:r>
              <a:rPr lang="ru-KZ" dirty="0">
                <a:latin typeface="Calibri" panose="020F0502020204030204" pitchFamily="34" charset="0"/>
                <a:cs typeface="Calibri" panose="020F0502020204030204" pitchFamily="34" charset="0"/>
              </a:rPr>
              <a:t>	Катодқа түскен металдың массасы мына формуламен анықталады:</a:t>
            </a:r>
          </a:p>
        </p:txBody>
      </p:sp>
      <p:pic>
        <p:nvPicPr>
          <p:cNvPr id="8" name="Рисунок 7">
            <a:extLst>
              <a:ext uri="{FF2B5EF4-FFF2-40B4-BE49-F238E27FC236}">
                <a16:creationId xmlns:a16="http://schemas.microsoft.com/office/drawing/2014/main" id="{D458A0C7-E492-B9C4-10B2-6A8C465CDC10}"/>
              </a:ext>
            </a:extLst>
          </p:cNvPr>
          <p:cNvPicPr>
            <a:picLocks noChangeAspect="1"/>
          </p:cNvPicPr>
          <p:nvPr/>
        </p:nvPicPr>
        <p:blipFill>
          <a:blip r:embed="rId3"/>
          <a:stretch>
            <a:fillRect/>
          </a:stretch>
        </p:blipFill>
        <p:spPr>
          <a:xfrm>
            <a:off x="4593783" y="2919071"/>
            <a:ext cx="3404324" cy="333416"/>
          </a:xfrm>
          <a:prstGeom prst="rect">
            <a:avLst/>
          </a:prstGeom>
        </p:spPr>
      </p:pic>
      <p:sp>
        <p:nvSpPr>
          <p:cNvPr id="11" name="TextBox 10">
            <a:extLst>
              <a:ext uri="{FF2B5EF4-FFF2-40B4-BE49-F238E27FC236}">
                <a16:creationId xmlns:a16="http://schemas.microsoft.com/office/drawing/2014/main" id="{3B88BB7F-80FE-BA2C-9855-66784A3F9269}"/>
              </a:ext>
            </a:extLst>
          </p:cNvPr>
          <p:cNvSpPr txBox="1"/>
          <p:nvPr/>
        </p:nvSpPr>
        <p:spPr>
          <a:xfrm>
            <a:off x="96938" y="3404857"/>
            <a:ext cx="11991372" cy="3416320"/>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мұндағы c – электрохимиялық эквивалент, g/(Ah);</a:t>
            </a:r>
          </a:p>
          <a:p>
            <a:pPr algn="just"/>
            <a:r>
              <a:rPr lang="ru-KZ" dirty="0">
                <a:latin typeface="Calibri" panose="020F0502020204030204" pitchFamily="34" charset="0"/>
                <a:cs typeface="Calibri" panose="020F0502020204030204" pitchFamily="34" charset="0"/>
              </a:rPr>
              <a:t>	I—электролиз тогы, А;</a:t>
            </a:r>
          </a:p>
          <a:p>
            <a:pPr algn="just"/>
            <a:r>
              <a:rPr lang="ru-KZ" dirty="0">
                <a:latin typeface="Calibri" panose="020F0502020204030204" pitchFamily="34" charset="0"/>
                <a:cs typeface="Calibri" panose="020F0502020204030204" pitchFamily="34" charset="0"/>
              </a:rPr>
              <a:t>	t – электролиз ұзақтығы, сағат.</a:t>
            </a:r>
          </a:p>
          <a:p>
            <a:pPr algn="just"/>
            <a:r>
              <a:rPr lang="ru-KZ" dirty="0">
                <a:latin typeface="Calibri" panose="020F0502020204030204" pitchFamily="34" charset="0"/>
                <a:cs typeface="Calibri" panose="020F0502020204030204" pitchFamily="34" charset="0"/>
              </a:rPr>
              <a:t>	Температураны автоматты реттеу әсіресе хромдау, электрсіз никельмен қаптау және темірмен қаптау үшін маңызды. Бұл процестерде электролит температурасының ауытқуы ±2°С аспауы керек. Кішкентай ванналар үшін үлкен ванналар үшін екі позициялық реттегіштер қолданылады, электр ерітіндісінің қыздырғышын басқаратын пропорционалды-интегралдық реттегіштер қолданылады;</a:t>
            </a:r>
          </a:p>
          <a:p>
            <a:pPr algn="just"/>
            <a:r>
              <a:rPr lang="ru-KZ" dirty="0">
                <a:latin typeface="Calibri" panose="020F0502020204030204" pitchFamily="34" charset="0"/>
                <a:cs typeface="Calibri" panose="020F0502020204030204" pitchFamily="34" charset="0"/>
              </a:rPr>
              <a:t>	Токтың тығыздығын автоматты басқару VD тиристорларының ашылу бұрышын өзгерту арқылы жүзеге асады.</a:t>
            </a:r>
          </a:p>
          <a:p>
            <a:pPr algn="just"/>
            <a:r>
              <a:rPr lang="ru-KZ" dirty="0">
                <a:latin typeface="Calibri" panose="020F0502020204030204" pitchFamily="34" charset="0"/>
                <a:cs typeface="Calibri" panose="020F0502020204030204" pitchFamily="34" charset="0"/>
              </a:rPr>
              <a:t>Қышқылдықты автоматты бақылау бөлшектерде жоғары сапалы металл шөгінділерін қамтамасыз етеді. Қышқылдық рН өлшегіштермен өлшенеді және электролитке сілті немесе қышқыл қосу арқылы реттеледі.</a:t>
            </a:r>
          </a:p>
          <a:p>
            <a:pPr algn="just"/>
            <a:r>
              <a:rPr lang="ru-KZ" dirty="0">
                <a:latin typeface="Calibri" panose="020F0502020204030204" pitchFamily="34" charset="0"/>
                <a:cs typeface="Calibri" panose="020F0502020204030204" pitchFamily="34" charset="0"/>
              </a:rPr>
              <a:t>	Көрсетілген жабын қалыңдығын автоматты түрде реттеу ампер-сағат өлшегіштің көмегімен немесе бағдарламалық уақыт релесі арқылы жүзеге асырылады.</a:t>
            </a:r>
          </a:p>
        </p:txBody>
      </p:sp>
    </p:spTree>
    <p:extLst>
      <p:ext uri="{BB962C8B-B14F-4D97-AF65-F5344CB8AC3E}">
        <p14:creationId xmlns:p14="http://schemas.microsoft.com/office/powerpoint/2010/main" val="96988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F77B-9209-6DC6-A782-A4AC2AA910A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D87EDF3-4F12-725A-0EF1-24D670E6515D}"/>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0DA535BF-2B59-604F-BCDB-E267D238E879}"/>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5" name="TextBox 4">
            <a:extLst>
              <a:ext uri="{FF2B5EF4-FFF2-40B4-BE49-F238E27FC236}">
                <a16:creationId xmlns:a16="http://schemas.microsoft.com/office/drawing/2014/main" id="{6FCAEBA8-5779-C563-6B98-DFCA55786A64}"/>
              </a:ext>
            </a:extLst>
          </p:cNvPr>
          <p:cNvSpPr txBox="1"/>
          <p:nvPr/>
        </p:nvSpPr>
        <p:spPr>
          <a:xfrm>
            <a:off x="136001" y="178117"/>
            <a:ext cx="11723533" cy="1754326"/>
          </a:xfrm>
          <a:prstGeom prst="rect">
            <a:avLst/>
          </a:prstGeom>
          <a:noFill/>
        </p:spPr>
        <p:txBody>
          <a:bodyPr wrap="square">
            <a:spAutoFit/>
          </a:bodyPr>
          <a:lstStyle/>
          <a:p>
            <a:pPr algn="just"/>
            <a:r>
              <a:rPr lang="ru-KZ" b="1" dirty="0">
                <a:latin typeface="Calibri" panose="020F0502020204030204" pitchFamily="34" charset="0"/>
                <a:cs typeface="Calibri" panose="020F0502020204030204" pitchFamily="34" charset="0"/>
              </a:rPr>
              <a:t>	15.4 Іштен жанатын қозғалтқыштарды іске қосуды автоматтандыру</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Обкатка- іштен жанатын қозғалтқыштарды жөндеудегі соңғы операция (ДВС). Ол бөлшектердің өзара ысқыланатын беттерінің өтуін қамтамасыз етеді. Қуаты 60 кВт-тан жоғары асинхронды клапан күшейткіші бар стендте 3-те жұмыс істеп тұрған іштен жану қозғалтқышының білігіне кинематикалық түрде қосылған жара роторы бар асинхронды электр қозғалтқышы (15.4-сурет) кіреді (15.4-суретті қараңыз).</a:t>
            </a:r>
          </a:p>
        </p:txBody>
      </p:sp>
      <p:pic>
        <p:nvPicPr>
          <p:cNvPr id="7" name="Рисунок 6">
            <a:extLst>
              <a:ext uri="{FF2B5EF4-FFF2-40B4-BE49-F238E27FC236}">
                <a16:creationId xmlns:a16="http://schemas.microsoft.com/office/drawing/2014/main" id="{0A4FCE6D-C784-DD51-26E0-B9653A511125}"/>
              </a:ext>
            </a:extLst>
          </p:cNvPr>
          <p:cNvPicPr>
            <a:picLocks noChangeAspect="1"/>
          </p:cNvPicPr>
          <p:nvPr/>
        </p:nvPicPr>
        <p:blipFill>
          <a:blip r:embed="rId3"/>
          <a:stretch>
            <a:fillRect/>
          </a:stretch>
        </p:blipFill>
        <p:spPr>
          <a:xfrm>
            <a:off x="248043" y="2075182"/>
            <a:ext cx="7772400" cy="4328931"/>
          </a:xfrm>
          <a:prstGeom prst="rect">
            <a:avLst/>
          </a:prstGeom>
        </p:spPr>
      </p:pic>
      <p:sp>
        <p:nvSpPr>
          <p:cNvPr id="9" name="TextBox 8">
            <a:extLst>
              <a:ext uri="{FF2B5EF4-FFF2-40B4-BE49-F238E27FC236}">
                <a16:creationId xmlns:a16="http://schemas.microsoft.com/office/drawing/2014/main" id="{EADE65A1-B423-463C-19B0-572E530686C4}"/>
              </a:ext>
            </a:extLst>
          </p:cNvPr>
          <p:cNvSpPr txBox="1"/>
          <p:nvPr/>
        </p:nvSpPr>
        <p:spPr>
          <a:xfrm>
            <a:off x="1316620" y="6362186"/>
            <a:ext cx="6105644"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15.4 сурет – Сынақ стендісінің электрлік сұлбасы</a:t>
            </a:r>
          </a:p>
        </p:txBody>
      </p:sp>
    </p:spTree>
    <p:extLst>
      <p:ext uri="{BB962C8B-B14F-4D97-AF65-F5344CB8AC3E}">
        <p14:creationId xmlns:p14="http://schemas.microsoft.com/office/powerpoint/2010/main" val="1249484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A492C-33A9-7ACE-E5B3-0C3F8BB9F682}"/>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5B969AE-BAD4-0284-53F7-B819CA289BA1}"/>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15C4A0CC-6B1C-3E66-2DC0-5B558998B1CF}"/>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8</a:t>
            </a:r>
            <a:endParaRPr lang="ru-RU" dirty="0">
              <a:solidFill>
                <a:schemeClr val="bg1"/>
              </a:solidFill>
            </a:endParaRPr>
          </a:p>
        </p:txBody>
      </p:sp>
      <p:sp>
        <p:nvSpPr>
          <p:cNvPr id="5" name="TextBox 4">
            <a:extLst>
              <a:ext uri="{FF2B5EF4-FFF2-40B4-BE49-F238E27FC236}">
                <a16:creationId xmlns:a16="http://schemas.microsoft.com/office/drawing/2014/main" id="{76F8B93B-A125-5BA2-A549-3079F2702407}"/>
              </a:ext>
            </a:extLst>
          </p:cNvPr>
          <p:cNvSpPr txBox="1"/>
          <p:nvPr/>
        </p:nvSpPr>
        <p:spPr>
          <a:xfrm>
            <a:off x="550875" y="1894344"/>
            <a:ext cx="11090249" cy="3416320"/>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Жұмыс режимдерін автоматты түрде басқару үшін стенд тиісті құрылғылармен жабдықталған: момент датчиктері 2, температураның өзгеру жылдамдығы сенсоры 4, майлау жүйесіндегі май температурасының сенсорлары, тахометр 14, түрлендіргіш күшейткіштері 5, 6, 8 және 11, салыстыру 10 және 7 корпустары, АТ ток түрлендіргішінің 19, 20 және 21 клапандарының топтарын фазалық импульсті басқаруға арналған 9, 13 және айналдыру моменті және блок 12, бағдарлама баптауыштары. </a:t>
            </a:r>
          </a:p>
          <a:p>
            <a:pPr algn="just"/>
            <a:r>
              <a:rPr lang="ru-KZ" dirty="0">
                <a:latin typeface="Calibri" panose="020F0502020204030204" pitchFamily="34" charset="0"/>
                <a:cs typeface="Calibri" panose="020F0502020204030204" pitchFamily="34" charset="0"/>
              </a:rPr>
              <a:t>	Ток түрлендіргіш трансформаторының қайталама үш фазалы орамасы 15 және үш секциялы бастапқы үш фазалы орамдары 16, 17 және 18. 9 және 13 контроллерлері қозғалтқышты қосу кезінде айналу жылдамдығын және тежеу ​​моментін арттыруға арналған уақыт бағдарламаларын орнатады. майды қыздыру температурасын ескеріңіз. 10 және 7 салыстыру денелерінде жиілік пен моменттің нақты мәндері көрсетілген мәндермен салыстырылады. </a:t>
            </a:r>
          </a:p>
          <a:p>
            <a:pPr algn="just"/>
            <a:r>
              <a:rPr lang="ru-KZ" dirty="0">
                <a:latin typeface="Calibri" panose="020F0502020204030204" pitchFamily="34" charset="0"/>
                <a:cs typeface="Calibri" panose="020F0502020204030204" pitchFamily="34" charset="0"/>
              </a:rPr>
              <a:t>	Күшейткіштер 8, 11, басқару блогы 12 және АТ ток инверторы көмегімен көрсетілген іске қосу бағдарламасы жүзеге асырылады.</a:t>
            </a:r>
          </a:p>
        </p:txBody>
      </p:sp>
    </p:spTree>
    <p:extLst>
      <p:ext uri="{BB962C8B-B14F-4D97-AF65-F5344CB8AC3E}">
        <p14:creationId xmlns:p14="http://schemas.microsoft.com/office/powerpoint/2010/main" val="1090214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9</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10</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2.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1314</Words>
  <Application>Microsoft Macintosh PowerPoint</Application>
  <PresentationFormat>Широкоэкранный</PresentationFormat>
  <Paragraphs>85</Paragraphs>
  <Slides>11</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2024-10-10T10:59:36Z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